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663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834" y="102"/>
      </p:cViewPr>
      <p:guideLst>
        <p:guide orient="horz" pos="2160"/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0873E-96AB-4EFE-AE42-D312198F2078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ACAE4-6FE9-48B1-9337-252712028ECB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5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fld id="{EEA85EEA-E67C-45E1-BA23-79A372533787}" type="slidenum">
              <a:rPr lang="ko-KR" altLang="en-US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643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4710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fld id="{EEA85EEA-E67C-45E1-BA23-79A372533787}" type="slidenum">
              <a:rPr lang="ko-KR" altLang="en-US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ko-KR" altLang="en-US" dirty="0"/>
          </a:p>
        </p:txBody>
      </p:sp>
      <p:sp>
        <p:nvSpPr>
          <p:cNvPr id="6758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fld id="{55F538D6-D2EB-4089-8111-947749FDCCEA}" type="slidenum">
              <a:rPr lang="ko-KR" altLang="en-US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46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92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02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92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05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76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0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0178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85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45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329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691C-F07C-4013-B738-3004D34B97B6}" type="datetimeFigureOut">
              <a:rPr lang="nl-NL" smtClean="0"/>
              <a:t>25-6-2025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2C658-C7FB-4824-92A6-7AF84A157A8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17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ldonghong@000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8F0CD5-CB0E-20C6-2029-BA4A3998C54F}"/>
              </a:ext>
            </a:extLst>
          </p:cNvPr>
          <p:cNvSpPr txBox="1"/>
          <p:nvPr/>
        </p:nvSpPr>
        <p:spPr>
          <a:xfrm>
            <a:off x="1271464" y="1046956"/>
            <a:ext cx="96459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>
                <a:effectLst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Ecological movement of methanogens </a:t>
            </a:r>
          </a:p>
          <a:p>
            <a:pPr algn="ctr"/>
            <a:r>
              <a:rPr lang="en-US" altLang="ko-KR" sz="3600" b="1" dirty="0">
                <a:effectLst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From animal to the soil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(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제목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)</a:t>
            </a:r>
            <a:endParaRPr lang="ko-KR" altLang="en-US" sz="3600" b="1" dirty="0">
              <a:solidFill>
                <a:srgbClr val="FF0000"/>
              </a:solidFill>
              <a:latin typeface="Arial" panose="020B0604020202020204" pitchFamily="34" charset="0"/>
              <a:ea typeface="한컴 고딕" panose="020005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E07F5D-5A23-F34F-8B5A-30C7B4A240BF}"/>
              </a:ext>
            </a:extLst>
          </p:cNvPr>
          <p:cNvSpPr txBox="1"/>
          <p:nvPr/>
        </p:nvSpPr>
        <p:spPr>
          <a:xfrm>
            <a:off x="263352" y="188640"/>
            <a:ext cx="96459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800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PB-XX </a:t>
            </a:r>
            <a:r>
              <a:rPr lang="en-US" altLang="ko-KR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(</a:t>
            </a:r>
            <a:r>
              <a:rPr lang="ko-KR" altLang="en-US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포스터</a:t>
            </a:r>
            <a:r>
              <a:rPr lang="en-US" altLang="ko-KR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 </a:t>
            </a:r>
            <a:r>
              <a:rPr lang="ko-KR" altLang="en-US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번호</a:t>
            </a:r>
            <a:r>
              <a:rPr lang="en-US" altLang="ko-KR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)</a:t>
            </a:r>
            <a:endParaRPr lang="ko-KR" altLang="en-US" sz="2800" b="1" dirty="0">
              <a:solidFill>
                <a:srgbClr val="FF0000"/>
              </a:solidFill>
              <a:latin typeface="Arial" panose="020B0604020202020204" pitchFamily="34" charset="0"/>
              <a:ea typeface="한컴 고딕" panose="02000500000000000000" pitchFamily="2" charset="-127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844B97-3B30-7968-F42A-977214056031}"/>
              </a:ext>
            </a:extLst>
          </p:cNvPr>
          <p:cNvSpPr txBox="1"/>
          <p:nvPr/>
        </p:nvSpPr>
        <p:spPr>
          <a:xfrm>
            <a:off x="2060410" y="3429000"/>
            <a:ext cx="8068038" cy="2440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Gil Dong Hong </a:t>
            </a:r>
            <a:r>
              <a:rPr lang="en-US" altLang="ko-KR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(</a:t>
            </a:r>
            <a:r>
              <a:rPr lang="ko-KR" altLang="en-US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발표자명 영문으로 작성</a:t>
            </a:r>
            <a:r>
              <a:rPr lang="en-US" altLang="ko-KR" b="1" dirty="0">
                <a:solidFill>
                  <a:srgbClr val="FF0000"/>
                </a:solidFill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--- </a:t>
            </a:r>
            <a:r>
              <a:rPr lang="ko-KR" altLang="en-US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대학교 </a:t>
            </a:r>
            <a:r>
              <a:rPr lang="en-US" altLang="ko-KR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--- </a:t>
            </a:r>
            <a:r>
              <a:rPr lang="ko-KR" altLang="en-US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학과 또는 </a:t>
            </a:r>
            <a:r>
              <a:rPr lang="en-US" altLang="ko-KR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000 </a:t>
            </a:r>
            <a:r>
              <a:rPr lang="ko-KR" altLang="en-US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연구소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(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소속도 가능한 영문으로 작성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endParaRPr lang="en-US" altLang="ko-KR" sz="2000" b="1" dirty="0">
              <a:latin typeface="Arial" panose="020B0604020202020204" pitchFamily="34" charset="0"/>
              <a:ea typeface="한컴 고딕" panose="02000500000000000000" pitchFamily="2" charset="-127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altLang="ko-KR" sz="2000" b="1" dirty="0">
              <a:latin typeface="Arial" panose="020B0604020202020204" pitchFamily="34" charset="0"/>
              <a:ea typeface="한컴 고딕" panose="02000500000000000000" pitchFamily="2" charset="-127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  <a:hlinkClick r:id="rId3"/>
              </a:rPr>
              <a:t>gildonghong@000.ac.kr</a:t>
            </a:r>
            <a:r>
              <a:rPr lang="en-US" altLang="ko-KR" sz="2000" b="1" dirty="0"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(</a:t>
            </a: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발표자 또는 교신저자 이메일 작성바람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한컴 고딕" panose="02000500000000000000" pitchFamily="2" charset="-127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444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 txBox="1">
            <a:spLocks/>
          </p:cNvSpPr>
          <p:nvPr/>
        </p:nvSpPr>
        <p:spPr bwMode="auto">
          <a:xfrm>
            <a:off x="695400" y="188640"/>
            <a:ext cx="1080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3200" b="1" dirty="0">
                <a:latin typeface="+mj-lt"/>
                <a:cs typeface="Tahoma" pitchFamily="34" charset="0"/>
              </a:rPr>
              <a:t>[Hypothesis]  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latin typeface="+mj-lt"/>
                <a:cs typeface="Tahoma" pitchFamily="34" charset="0"/>
              </a:rPr>
              <a:t>Do cattle rumen-derived </a:t>
            </a:r>
            <a:r>
              <a:rPr lang="en-US" altLang="ko-KR" sz="2400" b="1" dirty="0">
                <a:solidFill>
                  <a:srgbClr val="0000CC"/>
                </a:solidFill>
                <a:latin typeface="+mj-lt"/>
                <a:cs typeface="Tahoma" pitchFamily="34" charset="0"/>
              </a:rPr>
              <a:t>methanogens</a:t>
            </a:r>
            <a:r>
              <a:rPr lang="en-US" altLang="ko-KR" sz="2400" b="1" dirty="0">
                <a:solidFill>
                  <a:srgbClr val="0000CC"/>
                </a:solidFill>
                <a:latin typeface="+mj-lt"/>
              </a:rPr>
              <a:t> </a:t>
            </a:r>
            <a:r>
              <a:rPr lang="en-US" altLang="ko-KR" sz="2400" b="1" dirty="0">
                <a:latin typeface="+mj-lt"/>
              </a:rPr>
              <a:t>affect on </a:t>
            </a:r>
            <a:r>
              <a:rPr lang="en-US" altLang="ko-KR" sz="2400" b="1" dirty="0">
                <a:latin typeface="+mj-lt"/>
                <a:cs typeface="Tahoma" pitchFamily="34" charset="0"/>
              </a:rPr>
              <a:t>CH</a:t>
            </a:r>
            <a:r>
              <a:rPr lang="en-US" altLang="ko-KR" b="1" dirty="0">
                <a:latin typeface="+mj-lt"/>
                <a:cs typeface="Tahoma" pitchFamily="34" charset="0"/>
              </a:rPr>
              <a:t>4</a:t>
            </a:r>
            <a:r>
              <a:rPr lang="en-US" altLang="ko-KR" sz="2400" b="1" dirty="0">
                <a:latin typeface="+mj-lt"/>
                <a:cs typeface="Tahoma" pitchFamily="34" charset="0"/>
              </a:rPr>
              <a:t> emission </a:t>
            </a:r>
            <a:r>
              <a:rPr lang="en-US" altLang="ko-KR" sz="2400" b="1" dirty="0">
                <a:latin typeface="+mj-lt"/>
              </a:rPr>
              <a:t>in paddy soil?</a:t>
            </a:r>
            <a:endParaRPr lang="ko-KR" altLang="en-US" sz="2400" b="1" dirty="0">
              <a:latin typeface="+mj-lt"/>
            </a:endParaRPr>
          </a:p>
        </p:txBody>
      </p:sp>
      <p:grpSp>
        <p:nvGrpSpPr>
          <p:cNvPr id="24" name="그룹 23"/>
          <p:cNvGrpSpPr>
            <a:grpSpLocks/>
          </p:cNvGrpSpPr>
          <p:nvPr/>
        </p:nvGrpSpPr>
        <p:grpSpPr bwMode="auto">
          <a:xfrm>
            <a:off x="6383339" y="2276476"/>
            <a:ext cx="4079875" cy="2342297"/>
            <a:chOff x="4859338" y="2086546"/>
            <a:chExt cx="4005262" cy="2677836"/>
          </a:xfrm>
        </p:grpSpPr>
        <p:pic>
          <p:nvPicPr>
            <p:cNvPr id="9231" name="그림 6" descr="DSC03213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293"/>
            <a:stretch>
              <a:fillRect/>
            </a:stretch>
          </p:blipFill>
          <p:spPr bwMode="auto">
            <a:xfrm>
              <a:off x="4859338" y="2086546"/>
              <a:ext cx="4005262" cy="26648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TextBox 15"/>
            <p:cNvSpPr txBox="1">
              <a:spLocks noChangeArrowheads="1"/>
            </p:cNvSpPr>
            <p:nvPr/>
          </p:nvSpPr>
          <p:spPr bwMode="auto">
            <a:xfrm>
              <a:off x="5591411" y="3814343"/>
              <a:ext cx="2494357" cy="950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ctr"/>
              <a:r>
                <a:rPr lang="en-US" altLang="ko-K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Rumen originated </a:t>
              </a:r>
            </a:p>
            <a:p>
              <a:pPr algn="ctr"/>
              <a:r>
                <a:rPr lang="en-US" altLang="ko-K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methanogens</a:t>
              </a:r>
              <a:endParaRPr lang="ko-KR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9220" name="그룹 12"/>
          <p:cNvGrpSpPr>
            <a:grpSpLocks/>
          </p:cNvGrpSpPr>
          <p:nvPr/>
        </p:nvGrpSpPr>
        <p:grpSpPr bwMode="auto">
          <a:xfrm>
            <a:off x="1599433" y="2349501"/>
            <a:ext cx="3200400" cy="2740593"/>
            <a:chOff x="507182" y="767643"/>
            <a:chExt cx="3920802" cy="3462184"/>
          </a:xfrm>
        </p:grpSpPr>
        <p:pic>
          <p:nvPicPr>
            <p:cNvPr id="9228" name="그림 4" descr="manure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920"/>
            <a:stretch>
              <a:fillRect/>
            </a:stretch>
          </p:blipFill>
          <p:spPr bwMode="auto">
            <a:xfrm>
              <a:off x="507182" y="767643"/>
              <a:ext cx="3920802" cy="345344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229" name="TextBox 3"/>
            <p:cNvSpPr txBox="1">
              <a:spLocks noChangeArrowheads="1"/>
            </p:cNvSpPr>
            <p:nvPr/>
          </p:nvSpPr>
          <p:spPr bwMode="auto">
            <a:xfrm>
              <a:off x="2508160" y="774144"/>
              <a:ext cx="1839407" cy="816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ctr"/>
              <a:r>
                <a:rPr lang="en-US" altLang="ko-KR" b="1" i="1" dirty="0">
                  <a:solidFill>
                    <a:srgbClr val="FF0000"/>
                  </a:solidFill>
                  <a:latin typeface="+mj-lt"/>
                  <a:cs typeface="Tahoma" pitchFamily="34" charset="0"/>
                </a:rPr>
                <a:t>Methanogens</a:t>
              </a:r>
            </a:p>
            <a:p>
              <a:pPr algn="ctr"/>
              <a:r>
                <a:rPr lang="en-US" altLang="ko-KR" b="1" i="1" dirty="0">
                  <a:latin typeface="+mj-lt"/>
                  <a:cs typeface="Tahoma" pitchFamily="34" charset="0"/>
                </a:rPr>
                <a:t>in Rumen</a:t>
              </a:r>
              <a:endParaRPr lang="ko-KR" altLang="en-US" b="1" i="1" dirty="0">
                <a:latin typeface="+mj-lt"/>
                <a:cs typeface="Tahoma" pitchFamily="34" charset="0"/>
              </a:endParaRPr>
            </a:p>
          </p:txBody>
        </p:sp>
        <p:sp>
          <p:nvSpPr>
            <p:cNvPr id="9230" name="TextBox 5"/>
            <p:cNvSpPr txBox="1">
              <a:spLocks noChangeArrowheads="1"/>
            </p:cNvSpPr>
            <p:nvPr/>
          </p:nvSpPr>
          <p:spPr bwMode="auto">
            <a:xfrm>
              <a:off x="2571365" y="3413319"/>
              <a:ext cx="1839407" cy="816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r"/>
              <a:r>
                <a:rPr lang="en-US" altLang="ko-KR" b="1" i="1" dirty="0">
                  <a:solidFill>
                    <a:srgbClr val="0000CC"/>
                  </a:solidFill>
                  <a:latin typeface="+mj-lt"/>
                  <a:cs typeface="Tahoma" pitchFamily="34" charset="0"/>
                </a:rPr>
                <a:t>Methanogens</a:t>
              </a:r>
            </a:p>
            <a:p>
              <a:pPr algn="r"/>
              <a:r>
                <a:rPr lang="en-US" altLang="ko-KR" b="1" i="1" dirty="0">
                  <a:latin typeface="+mj-lt"/>
                  <a:cs typeface="Tahoma" pitchFamily="34" charset="0"/>
                </a:rPr>
                <a:t>in Excreta </a:t>
              </a:r>
              <a:endParaRPr lang="ko-KR" altLang="en-US" b="1" i="1" dirty="0">
                <a:latin typeface="+mj-lt"/>
                <a:cs typeface="Tahoma" pitchFamily="34" charset="0"/>
              </a:endParaRPr>
            </a:p>
          </p:txBody>
        </p:sp>
      </p:grpSp>
      <p:grpSp>
        <p:nvGrpSpPr>
          <p:cNvPr id="32" name="그룹 31"/>
          <p:cNvGrpSpPr>
            <a:grpSpLocks/>
          </p:cNvGrpSpPr>
          <p:nvPr/>
        </p:nvGrpSpPr>
        <p:grpSpPr bwMode="auto">
          <a:xfrm>
            <a:off x="6910240" y="1773238"/>
            <a:ext cx="2978443" cy="1906588"/>
            <a:chOff x="5229310" y="1614115"/>
            <a:chExt cx="2978596" cy="1906293"/>
          </a:xfrm>
        </p:grpSpPr>
        <p:sp>
          <p:nvSpPr>
            <p:cNvPr id="33" name="오른쪽 화살표 32"/>
            <p:cNvSpPr/>
            <p:nvPr/>
          </p:nvSpPr>
          <p:spPr bwMode="auto">
            <a:xfrm rot="16200000">
              <a:off x="6148785" y="2470314"/>
              <a:ext cx="1139649" cy="960539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ctr"/>
              <a:endParaRPr lang="ko-KR" altLang="en-US">
                <a:solidFill>
                  <a:srgbClr val="FFFFFF"/>
                </a:solidFill>
                <a:latin typeface="+mj-lt"/>
                <a:cs typeface="Tahoma" pitchFamily="34" charset="0"/>
              </a:endParaRPr>
            </a:p>
          </p:txBody>
        </p:sp>
        <p:sp>
          <p:nvSpPr>
            <p:cNvPr id="9227" name="TextBox 33"/>
            <p:cNvSpPr txBox="1">
              <a:spLocks noChangeArrowheads="1"/>
            </p:cNvSpPr>
            <p:nvPr/>
          </p:nvSpPr>
          <p:spPr bwMode="auto">
            <a:xfrm>
              <a:off x="5229310" y="1614115"/>
              <a:ext cx="2978596" cy="461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ctr"/>
              <a:r>
                <a:rPr lang="en-US" altLang="ko-KR" sz="2400" b="1" dirty="0">
                  <a:solidFill>
                    <a:srgbClr val="FF0000"/>
                  </a:solidFill>
                  <a:latin typeface="+mj-lt"/>
                  <a:cs typeface="Tahoma" pitchFamily="34" charset="0"/>
                </a:rPr>
                <a:t>CH</a:t>
              </a:r>
              <a:r>
                <a:rPr lang="en-US" altLang="ko-KR" sz="2400" b="1" baseline="-25000" dirty="0">
                  <a:solidFill>
                    <a:srgbClr val="FF0000"/>
                  </a:solidFill>
                  <a:latin typeface="+mj-lt"/>
                  <a:cs typeface="Tahoma" pitchFamily="34" charset="0"/>
                </a:rPr>
                <a:t>4</a:t>
              </a:r>
              <a:r>
                <a:rPr lang="en-US" altLang="ko-KR" sz="2400" b="1" dirty="0">
                  <a:solidFill>
                    <a:srgbClr val="FF0000"/>
                  </a:solidFill>
                  <a:latin typeface="+mj-lt"/>
                  <a:cs typeface="Tahoma" pitchFamily="34" charset="0"/>
                </a:rPr>
                <a:t> </a:t>
              </a:r>
              <a:r>
                <a:rPr lang="en-US" altLang="ko-KR" sz="2400" b="1" dirty="0">
                  <a:solidFill>
                    <a:srgbClr val="0000CC"/>
                  </a:solidFill>
                  <a:latin typeface="+mj-lt"/>
                  <a:cs typeface="Tahoma" pitchFamily="34" charset="0"/>
                </a:rPr>
                <a:t>emission increase</a:t>
              </a:r>
              <a:endParaRPr lang="ko-KR" altLang="en-US" sz="2400" b="1" dirty="0">
                <a:solidFill>
                  <a:srgbClr val="0000CC"/>
                </a:solidFill>
                <a:latin typeface="+mj-lt"/>
                <a:cs typeface="Tahoma" pitchFamily="34" charset="0"/>
              </a:endParaRPr>
            </a:p>
          </p:txBody>
        </p:sp>
      </p:grpSp>
      <p:grpSp>
        <p:nvGrpSpPr>
          <p:cNvPr id="35" name="그룹 34"/>
          <p:cNvGrpSpPr>
            <a:grpSpLocks/>
          </p:cNvGrpSpPr>
          <p:nvPr/>
        </p:nvGrpSpPr>
        <p:grpSpPr bwMode="auto">
          <a:xfrm>
            <a:off x="4007769" y="4664075"/>
            <a:ext cx="6455445" cy="2078038"/>
            <a:chOff x="2195952" y="4825381"/>
            <a:chExt cx="6454093" cy="1876214"/>
          </a:xfrm>
        </p:grpSpPr>
        <p:sp>
          <p:nvSpPr>
            <p:cNvPr id="37" name="위로 굽은 화살표 36"/>
            <p:cNvSpPr/>
            <p:nvPr/>
          </p:nvSpPr>
          <p:spPr>
            <a:xfrm rot="5400000">
              <a:off x="2715880" y="4791348"/>
              <a:ext cx="904424" cy="1944280"/>
            </a:xfrm>
            <a:prstGeom prst="bentUpArrow">
              <a:avLst>
                <a:gd name="adj1" fmla="val 27078"/>
                <a:gd name="adj2" fmla="val 36953"/>
                <a:gd name="adj3" fmla="val 36110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+mj-lt"/>
              </a:endParaRPr>
            </a:p>
          </p:txBody>
        </p:sp>
        <p:pic>
          <p:nvPicPr>
            <p:cNvPr id="9224" name="그림 9" descr="13081716087691422.jpg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26" t="32919" r="34274" b="25980"/>
            <a:stretch/>
          </p:blipFill>
          <p:spPr bwMode="auto">
            <a:xfrm>
              <a:off x="4571999" y="4825381"/>
              <a:ext cx="4078046" cy="1876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" name="TextBox 16"/>
            <p:cNvSpPr txBox="1">
              <a:spLocks noChangeArrowheads="1"/>
            </p:cNvSpPr>
            <p:nvPr/>
          </p:nvSpPr>
          <p:spPr bwMode="auto">
            <a:xfrm>
              <a:off x="5612464" y="5532724"/>
              <a:ext cx="1948523" cy="416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맑은 고딕" pitchFamily="34" charset="-127"/>
                  <a:ea typeface="맑은 고딕" pitchFamily="34" charset="-127"/>
                </a:defRPr>
              </a:lvl9pPr>
            </a:lstStyle>
            <a:p>
              <a:pPr algn="ctr"/>
              <a:r>
                <a:rPr lang="en-US" altLang="ko-KR" sz="2400" b="1" dirty="0">
                  <a:solidFill>
                    <a:srgbClr val="FFFF00"/>
                  </a:solidFill>
                  <a:latin typeface="+mj-lt"/>
                </a:rPr>
                <a:t>Methanogens</a:t>
              </a:r>
              <a:endParaRPr lang="ko-KR" altLang="en-US" sz="2400" b="1" dirty="0">
                <a:solidFill>
                  <a:srgbClr val="FFFF00"/>
                </a:solidFill>
                <a:latin typeface="+mj-lt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9348FD0-B28D-1A90-021F-BBBA33032E54}"/>
              </a:ext>
            </a:extLst>
          </p:cNvPr>
          <p:cNvSpPr txBox="1"/>
          <p:nvPr/>
        </p:nvSpPr>
        <p:spPr>
          <a:xfrm>
            <a:off x="263352" y="6434336"/>
            <a:ext cx="96459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 dirty="0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Kim et al. (2014) </a:t>
            </a:r>
            <a:r>
              <a:rPr lang="en-US" altLang="ko-KR" sz="1400" b="1" dirty="0" err="1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Plos</a:t>
            </a:r>
            <a:r>
              <a:rPr lang="ko-KR" altLang="en-US" sz="1400" b="1" dirty="0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 </a:t>
            </a:r>
            <a:r>
              <a:rPr lang="en-US" altLang="ko-KR" sz="1400" b="1" dirty="0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one</a:t>
            </a:r>
            <a:r>
              <a:rPr lang="ko-KR" altLang="en-US" sz="1400" b="1" dirty="0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 </a:t>
            </a:r>
            <a:r>
              <a:rPr lang="en-US" altLang="ko-KR" sz="1400" b="1" dirty="0">
                <a:latin typeface="한컴 고딕" panose="02000500000000000000" pitchFamily="2" charset="-127"/>
                <a:ea typeface="한컴 고딕" panose="02000500000000000000" pitchFamily="2" charset="-127"/>
                <a:cs typeface="Arial" panose="020B0604020202020204" pitchFamily="34" charset="0"/>
              </a:rPr>
              <a:t>9(12)</a:t>
            </a:r>
            <a:endParaRPr lang="ko-KR" altLang="en-US" sz="2000" b="1" dirty="0">
              <a:latin typeface="한컴 고딕" panose="02000500000000000000" pitchFamily="2" charset="-127"/>
              <a:ea typeface="한컴 고딕" panose="02000500000000000000" pitchFamily="2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94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80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886365"/>
              </p:ext>
            </p:extLst>
          </p:nvPr>
        </p:nvGraphicFramePr>
        <p:xfrm>
          <a:off x="1703512" y="1706141"/>
          <a:ext cx="8640960" cy="2845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PW 10.0 Graph" r:id="rId3" imgW="14039698" imgH="4319626" progId="SigmaPlotGraphicObject.9">
                  <p:embed/>
                </p:oleObj>
              </mc:Choice>
              <mc:Fallback>
                <p:oleObj name="SPW 10.0 Graph" r:id="rId3" imgW="14039698" imgH="4319626" progId="SigmaPlotGraphicObject.9">
                  <p:embed/>
                  <p:pic>
                    <p:nvPicPr>
                      <p:cNvPr id="32780" name="개체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512" y="1706141"/>
                        <a:ext cx="8640960" cy="28459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endParaRPr lang="ko-KR" altLang="en-US"/>
          </a:p>
        </p:txBody>
      </p:sp>
      <p:pic>
        <p:nvPicPr>
          <p:cNvPr id="32771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455"/>
          <a:stretch>
            <a:fillRect/>
          </a:stretch>
        </p:blipFill>
        <p:spPr bwMode="auto">
          <a:xfrm>
            <a:off x="1976684" y="5097958"/>
            <a:ext cx="3687269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오른쪽 화살표 6"/>
          <p:cNvSpPr/>
          <p:nvPr/>
        </p:nvSpPr>
        <p:spPr>
          <a:xfrm rot="10800000" flipH="1">
            <a:off x="4572223" y="5246955"/>
            <a:ext cx="3756026" cy="455514"/>
          </a:xfrm>
          <a:prstGeom prst="rightArrow">
            <a:avLst>
              <a:gd name="adj1" fmla="val 44423"/>
              <a:gd name="adj2" fmla="val 63940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pic>
        <p:nvPicPr>
          <p:cNvPr id="32773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323"/>
          <a:stretch>
            <a:fillRect/>
          </a:stretch>
        </p:blipFill>
        <p:spPr bwMode="auto">
          <a:xfrm>
            <a:off x="1975096" y="5903122"/>
            <a:ext cx="3687269" cy="81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모서리가 둥근 직사각형 33"/>
          <p:cNvSpPr/>
          <p:nvPr/>
        </p:nvSpPr>
        <p:spPr>
          <a:xfrm>
            <a:off x="2010376" y="5372389"/>
            <a:ext cx="2313048" cy="18503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299" y="4717927"/>
            <a:ext cx="2238376" cy="16334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238"/>
          <p:cNvSpPr>
            <a:spLocks noChangeArrowheads="1"/>
          </p:cNvSpPr>
          <p:nvPr/>
        </p:nvSpPr>
        <p:spPr bwMode="auto">
          <a:xfrm>
            <a:off x="5464699" y="4707182"/>
            <a:ext cx="2201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 eaLnBrk="0" latinLnBrk="0" hangingPunct="0"/>
            <a:r>
              <a:rPr lang="en-US" altLang="ko-KR" sz="2000" b="1" i="1" dirty="0">
                <a:solidFill>
                  <a:srgbClr val="FF0000"/>
                </a:solidFill>
                <a:latin typeface="Calibri" panose="020F0502020204030204" pitchFamily="34" charset="0"/>
                <a:cs typeface="Tahoma" pitchFamily="34" charset="0"/>
              </a:rPr>
              <a:t>Rumen methanogen</a:t>
            </a:r>
          </a:p>
        </p:txBody>
      </p:sp>
      <p:pic>
        <p:nvPicPr>
          <p:cNvPr id="21518" name="Picture 14" descr="http://www.homecomposting.org.uk/assets/homecomposting/animal_manure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0956" y="5710262"/>
            <a:ext cx="557213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8" name="Rectangle 9"/>
          <p:cNvSpPr txBox="1">
            <a:spLocks noChangeArrowheads="1"/>
          </p:cNvSpPr>
          <p:nvPr/>
        </p:nvSpPr>
        <p:spPr bwMode="auto">
          <a:xfrm>
            <a:off x="767409" y="332656"/>
            <a:ext cx="6925736" cy="80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273050" indent="-2730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US" altLang="ko-KR" sz="2800" b="1" dirty="0">
                <a:latin typeface="+mj-lt"/>
                <a:cs typeface="Tahoma" pitchFamily="34" charset="0"/>
              </a:rPr>
              <a:t>Impact of </a:t>
            </a:r>
            <a:r>
              <a:rPr lang="en-US" altLang="ko-KR" sz="2800" b="1" dirty="0">
                <a:solidFill>
                  <a:srgbClr val="FF0000"/>
                </a:solidFill>
                <a:latin typeface="+mj-lt"/>
                <a:cs typeface="Tahoma" pitchFamily="34" charset="0"/>
              </a:rPr>
              <a:t>cattle rumen-derived</a:t>
            </a:r>
            <a:r>
              <a:rPr lang="en-US" altLang="ko-KR" sz="2800" b="1" dirty="0">
                <a:latin typeface="+mj-lt"/>
                <a:cs typeface="Tahoma" pitchFamily="34" charset="0"/>
              </a:rPr>
              <a:t> methanogens 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198118" y="3457575"/>
            <a:ext cx="326407" cy="506710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FFFF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7232021" y="2942977"/>
            <a:ext cx="325497" cy="87859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FFFF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23" name="직사각형 25"/>
          <p:cNvSpPr/>
          <p:nvPr/>
        </p:nvSpPr>
        <p:spPr>
          <a:xfrm>
            <a:off x="6677148" y="3480792"/>
            <a:ext cx="325539" cy="57250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FFFF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28" name="직사각형 25"/>
          <p:cNvSpPr/>
          <p:nvPr/>
        </p:nvSpPr>
        <p:spPr>
          <a:xfrm>
            <a:off x="6124698" y="3408980"/>
            <a:ext cx="325539" cy="45719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FFFF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29" name="직사각형 25"/>
          <p:cNvSpPr/>
          <p:nvPr/>
        </p:nvSpPr>
        <p:spPr>
          <a:xfrm>
            <a:off x="5570337" y="3617665"/>
            <a:ext cx="325539" cy="45719"/>
          </a:xfrm>
          <a:prstGeom prst="rect">
            <a:avLst/>
          </a:prstGeom>
          <a:pattFill prst="wdUpDiag">
            <a:fgClr>
              <a:srgbClr val="FF0000"/>
            </a:fgClr>
            <a:bgClr>
              <a:srgbClr val="FFFF00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5429835" y="1619250"/>
            <a:ext cx="2275890" cy="4763790"/>
          </a:xfrm>
          <a:prstGeom prst="rect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34" charset="-127"/>
                <a:ea typeface="맑은 고딕" pitchFamily="34" charset="-127"/>
              </a:defRPr>
            </a:lvl9pPr>
          </a:lstStyle>
          <a:p>
            <a:pPr algn="ctr"/>
            <a:endParaRPr lang="ko-KR" altLang="en-US">
              <a:solidFill>
                <a:srgbClr val="FFFFFF"/>
              </a:solidFill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621" b="1"/>
          <a:stretch/>
        </p:blipFill>
        <p:spPr>
          <a:xfrm>
            <a:off x="8625028" y="4660777"/>
            <a:ext cx="1575428" cy="10300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2" name="TextBox 31"/>
          <p:cNvSpPr txBox="1"/>
          <p:nvPr/>
        </p:nvSpPr>
        <p:spPr>
          <a:xfrm>
            <a:off x="7927971" y="5607672"/>
            <a:ext cx="3003550" cy="783193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1" i="1" dirty="0">
                <a:solidFill>
                  <a:srgbClr val="0000FF"/>
                </a:solidFill>
              </a:rPr>
              <a:t>CH</a:t>
            </a:r>
            <a:r>
              <a:rPr lang="nl-NL" sz="2000" b="1" i="1" baseline="-25000" dirty="0">
                <a:solidFill>
                  <a:srgbClr val="0000FF"/>
                </a:solidFill>
              </a:rPr>
              <a:t>4</a:t>
            </a:r>
            <a:r>
              <a:rPr lang="nl-NL" sz="2000" b="1" i="1" dirty="0">
                <a:solidFill>
                  <a:srgbClr val="0000FF"/>
                </a:solidFill>
              </a:rPr>
              <a:t> emission </a:t>
            </a:r>
          </a:p>
          <a:p>
            <a:pPr algn="ctr"/>
            <a:r>
              <a:rPr lang="nl-NL" sz="2000" b="1" i="1" dirty="0">
                <a:solidFill>
                  <a:srgbClr val="0000FF"/>
                </a:solidFill>
              </a:rPr>
              <a:t>increase</a:t>
            </a:r>
          </a:p>
        </p:txBody>
      </p:sp>
      <p:pic>
        <p:nvPicPr>
          <p:cNvPr id="33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226" y="0"/>
            <a:ext cx="2287774" cy="1766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26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104</Words>
  <Application>Microsoft Office PowerPoint</Application>
  <PresentationFormat>와이드스크린</PresentationFormat>
  <Paragraphs>26</Paragraphs>
  <Slides>3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한컴 고딕</vt:lpstr>
      <vt:lpstr>Arial</vt:lpstr>
      <vt:lpstr>Calibri</vt:lpstr>
      <vt:lpstr>Office Theme</vt:lpstr>
      <vt:lpstr>SPW 10.0 Graph</vt:lpstr>
      <vt:lpstr>PowerPoint 프레젠테이션</vt:lpstr>
      <vt:lpstr>PowerPoint 프레젠테이션</vt:lpstr>
      <vt:lpstr>PowerPoint 프레젠테이션</vt:lpstr>
    </vt:vector>
  </TitlesOfParts>
  <Company>NIOO-KNAW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Sang Yoon</dc:creator>
  <cp:lastModifiedBy>김상윤</cp:lastModifiedBy>
  <cp:revision>8</cp:revision>
  <dcterms:created xsi:type="dcterms:W3CDTF">2013-11-05T16:33:56Z</dcterms:created>
  <dcterms:modified xsi:type="dcterms:W3CDTF">2025-06-25T06:22:01Z</dcterms:modified>
</cp:coreProperties>
</file>